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2" r:id="rId5"/>
    <p:sldId id="261" r:id="rId6"/>
    <p:sldId id="258" r:id="rId7"/>
    <p:sldId id="259" r:id="rId8"/>
    <p:sldId id="292" r:id="rId9"/>
    <p:sldId id="276" r:id="rId10"/>
    <p:sldId id="260" r:id="rId11"/>
    <p:sldId id="309" r:id="rId12"/>
    <p:sldId id="293" r:id="rId13"/>
    <p:sldId id="277" r:id="rId14"/>
    <p:sldId id="301" r:id="rId15"/>
    <p:sldId id="279" r:id="rId16"/>
    <p:sldId id="280" r:id="rId17"/>
    <p:sldId id="268" r:id="rId18"/>
    <p:sldId id="290" r:id="rId19"/>
    <p:sldId id="311" r:id="rId20"/>
    <p:sldId id="282" r:id="rId21"/>
    <p:sldId id="284" r:id="rId22"/>
    <p:sldId id="285" r:id="rId23"/>
    <p:sldId id="286" r:id="rId24"/>
    <p:sldId id="287" r:id="rId25"/>
    <p:sldId id="310" r:id="rId26"/>
    <p:sldId id="288" r:id="rId27"/>
    <p:sldId id="289" r:id="rId28"/>
    <p:sldId id="295" r:id="rId29"/>
    <p:sldId id="281" r:id="rId30"/>
    <p:sldId id="273" r:id="rId31"/>
    <p:sldId id="269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9AE0-1487-4190-9CCC-7CB81F7E577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34-7F9C-47C2-BAEB-8FB7571D1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6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9AE0-1487-4190-9CCC-7CB81F7E577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34-7F9C-47C2-BAEB-8FB7571D1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9AE0-1487-4190-9CCC-7CB81F7E577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34-7F9C-47C2-BAEB-8FB7571D1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D2D3-7484-BE4E-92E9-55B796130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66FB8-0B49-5D4C-A2AA-8A75E9100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C55EE-739B-0541-AC2C-C6705901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EAFE-B051-A14F-8E3A-F5A2F730100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DDBB9-9EF3-A345-B8F8-E4E1FEA8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ABE84-B33C-1E47-B376-23984DA9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DD50-93D4-8D46-8EF1-0D62A11C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30E1-5C84-D045-8458-5803C1C1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00FC8-25EB-CE44-8268-86495C54C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705FB-7ECF-8E4E-8081-6FCC725D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EAFE-B051-A14F-8E3A-F5A2F730100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191B7-94A1-5E45-9CBF-EC4F66C8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11AA3-0C76-6348-92D7-784566E0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DD50-93D4-8D46-8EF1-0D62A11C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0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4E45-495A-BB49-AD5B-095BAC15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4D7B3-2BD1-9F48-B0F9-4A1D155D2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74055-AE54-174C-A847-FC2227F7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EAFE-B051-A14F-8E3A-F5A2F730100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3BB20-8240-1C4E-9B5E-219A39D9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90F52-3715-8941-83C1-3128E267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DD50-93D4-8D46-8EF1-0D62A11C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3CF5-294E-914F-96B4-1791024C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DF944-215F-0848-960D-73A11D47D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81178-CADA-7A43-AB4C-6D49BB12C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2F6D6-F3FA-A542-BA82-932B243A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EAFE-B051-A14F-8E3A-F5A2F730100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A81AD-31F0-D445-8DC3-5439DE81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08FCC-2D3C-E545-8342-03D214D5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DD50-93D4-8D46-8EF1-0D62A11C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18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9013-E96A-5D44-AC67-F4C954BD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6E85-E9C1-3E43-8A46-FFF5A31E5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28E03-4236-5340-B876-CC0F5755B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45BCB-E9BE-BA4C-8E3B-3FE95195E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2FD9B-19AE-9C4B-ABBD-61D2018F0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D40AF-6130-8443-95C6-EDC411A9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EAFE-B051-A14F-8E3A-F5A2F730100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E1A101-16F3-0D40-A09B-0BA70AB7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43FFA-6890-8D43-8CA3-E56E7210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DD50-93D4-8D46-8EF1-0D62A11C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7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243D-BED8-EE4D-8315-02A2000A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972F7-14CD-3446-86C0-2FBC12BC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EAFE-B051-A14F-8E3A-F5A2F730100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AF84C-6611-D849-8AE6-3F2CECFF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24C2E-17D6-CE4D-97E0-DE042D4C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DD50-93D4-8D46-8EF1-0D62A11C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5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FA303-653D-3A46-971D-C3596F41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EAFE-B051-A14F-8E3A-F5A2F730100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C9CE7-05EB-A940-BD7F-AB3455EC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A5718-537A-4B4B-A11F-6DEF5D3A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DD50-93D4-8D46-8EF1-0D62A11C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11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4080-1A48-A74E-AC6C-8A943243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CB514-78CA-8748-9C76-5034B97D4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A760C-5FE1-F04E-AE1A-CB8184D7D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DBB21-7E29-114D-A759-71D2AAB1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EAFE-B051-A14F-8E3A-F5A2F730100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1624A-5808-C74F-AAC6-C1F055AB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07696-BDEE-0E43-8738-161B606E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DD50-93D4-8D46-8EF1-0D62A11C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7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9AE0-1487-4190-9CCC-7CB81F7E577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34-7F9C-47C2-BAEB-8FB7571D1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7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BAA4-02B2-624F-92D3-961E819E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4E2E8-E9F1-AC4B-84F8-CF570D6C3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233CE-4C18-054D-BD45-612BB26D0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E246F-7DFF-B94D-87DD-696BF9C7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EAFE-B051-A14F-8E3A-F5A2F730100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3F3C7-8115-3A40-AFF6-2998BF30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9BD58-E573-1541-8092-23D9D977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DD50-93D4-8D46-8EF1-0D62A11C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2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A383-0010-5A43-84A6-0CCC5F5A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B46C2-21F2-1944-9BD6-E5CDAFF19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46F9F-5D62-7747-B409-3947B85A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EAFE-B051-A14F-8E3A-F5A2F730100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0310E-CD2F-EF44-A3F1-74DEC34F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2345E-57FC-8947-8710-3B5A2D2E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DD50-93D4-8D46-8EF1-0D62A11C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0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A3927F-E0E9-3041-8DB3-7531C96E6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7119B-6F94-074D-B163-A1E6187BB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0506B-4D76-994E-95E8-E12CB7DD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EAFE-B051-A14F-8E3A-F5A2F730100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08632-5DFC-954F-BAAB-82BFF3BF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3C600-1969-5342-B22C-F7A58DCC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DD50-93D4-8D46-8EF1-0D62A11C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3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9AE0-1487-4190-9CCC-7CB81F7E577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34-7F9C-47C2-BAEB-8FB7571D1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4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9AE0-1487-4190-9CCC-7CB81F7E577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34-7F9C-47C2-BAEB-8FB7571D1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9AE0-1487-4190-9CCC-7CB81F7E577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34-7F9C-47C2-BAEB-8FB7571D1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4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9AE0-1487-4190-9CCC-7CB81F7E577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34-7F9C-47C2-BAEB-8FB7571D1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6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9AE0-1487-4190-9CCC-7CB81F7E577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34-7F9C-47C2-BAEB-8FB7571D1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3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9AE0-1487-4190-9CCC-7CB81F7E577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34-7F9C-47C2-BAEB-8FB7571D1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3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9AE0-1487-4190-9CCC-7CB81F7E577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E434-7F9C-47C2-BAEB-8FB7571D1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9AE0-1487-4190-9CCC-7CB81F7E577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E434-7F9C-47C2-BAEB-8FB7571D1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A3821-98C4-CD4E-8A64-D01503C1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ADB4A-61B0-AE45-8006-781C2E16E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AD105-DD44-254D-9E8E-18BE8FB9F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4EAFE-B051-A14F-8E3A-F5A2F730100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60A9E-0390-DE42-A94E-2A33B60AB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79A2E-C632-0D4C-ADAE-F5DAC766F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DD50-93D4-8D46-8EF1-0D62A11C8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35200"/>
            <a:ext cx="12191999" cy="183170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 HBPM DALAM DIAGNOSIS DINI &amp; EVALUASI HIPERTENSI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0964D-EBC4-AE8A-DA66-8C7BD5792799}"/>
              </a:ext>
            </a:extLst>
          </p:cNvPr>
          <p:cNvSpPr txBox="1"/>
          <p:nvPr/>
        </p:nvSpPr>
        <p:spPr>
          <a:xfrm flipH="1">
            <a:off x="0" y="494647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Aulia Rizki Maulana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1E3AB-0468-27E3-16F3-99A2D7DE0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79" y="226234"/>
            <a:ext cx="1582734" cy="183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1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769D96-7068-5143-A5F8-A8336A88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561" y="1706849"/>
            <a:ext cx="3444301" cy="34443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2F1B49-B021-9347-AAC8-D54CDE439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14" y="2131058"/>
            <a:ext cx="4384836" cy="25958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1031CD-5804-2646-BC8C-1D1E559E751D}"/>
              </a:ext>
            </a:extLst>
          </p:cNvPr>
          <p:cNvSpPr txBox="1"/>
          <p:nvPr/>
        </p:nvSpPr>
        <p:spPr>
          <a:xfrm>
            <a:off x="907246" y="4897479"/>
            <a:ext cx="49324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HBPM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(Home Blood Pressure Monitoring)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DE3516-854C-CC4E-9192-459210C0EE78}"/>
              </a:ext>
            </a:extLst>
          </p:cNvPr>
          <p:cNvSpPr txBox="1"/>
          <p:nvPr/>
        </p:nvSpPr>
        <p:spPr>
          <a:xfrm>
            <a:off x="6096000" y="5518235"/>
            <a:ext cx="54138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ABPM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(Ambulatory Blood Pressure Monitoring)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8E15D7-6C29-2746-A4A1-6838C03DA768}"/>
              </a:ext>
            </a:extLst>
          </p:cNvPr>
          <p:cNvSpPr txBox="1">
            <a:spLocks/>
          </p:cNvSpPr>
          <p:nvPr/>
        </p:nvSpPr>
        <p:spPr>
          <a:xfrm>
            <a:off x="0" y="298021"/>
            <a:ext cx="12192000" cy="102214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Pengukuran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Tekanan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Darah di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Luar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Klinik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41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11533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Batasan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Tekanan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Darah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Diagnosis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Hipertensi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60" t="25120" r="26260" b="5215"/>
          <a:stretch/>
        </p:blipFill>
        <p:spPr>
          <a:xfrm>
            <a:off x="3128873" y="1551351"/>
            <a:ext cx="5934253" cy="516731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0422D1E-7B87-0B0F-450D-8334BFF95651}"/>
              </a:ext>
            </a:extLst>
          </p:cNvPr>
          <p:cNvSpPr/>
          <p:nvPr/>
        </p:nvSpPr>
        <p:spPr>
          <a:xfrm>
            <a:off x="3039291" y="4876800"/>
            <a:ext cx="5791200" cy="496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4704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Kegunaan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HBPM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752"/>
            <a:ext cx="10515600" cy="4351338"/>
          </a:xfrm>
        </p:spPr>
        <p:txBody>
          <a:bodyPr/>
          <a:lstStyle/>
          <a:p>
            <a:r>
              <a:rPr lang="en-US" dirty="0" err="1"/>
              <a:t>Menegakkan</a:t>
            </a:r>
            <a:r>
              <a:rPr lang="en-US" dirty="0"/>
              <a:t> diagnosis </a:t>
            </a:r>
            <a:r>
              <a:rPr lang="en-US" dirty="0" err="1"/>
              <a:t>hipertensi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i="1" dirty="0"/>
              <a:t>white-coat hypertension</a:t>
            </a:r>
            <a:r>
              <a:rPr lang="en-US" dirty="0"/>
              <a:t> dan </a:t>
            </a:r>
            <a:r>
              <a:rPr lang="en-US" i="1" dirty="0"/>
              <a:t>masked hypertension.</a:t>
            </a:r>
            <a:endParaRPr lang="sv-SE" dirty="0"/>
          </a:p>
          <a:p>
            <a:r>
              <a:rPr lang="sv-SE" dirty="0"/>
              <a:t>Memantau tekanan darah, termasuk variabilitas tekanan darah, pada pasien hipertensi yang mendapat pengobatan maupun tidak.</a:t>
            </a:r>
          </a:p>
          <a:p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,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, </a:t>
            </a: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resistensi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51EAB-5FDC-87AD-C59A-0F22C2A5E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386" y="4925349"/>
            <a:ext cx="2783397" cy="16478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68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B6A3-5DB7-1E44-9941-5627CFD5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6CF941-919F-3542-9448-AC3E65E95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330" y="0"/>
            <a:ext cx="11365340" cy="6894369"/>
          </a:xfrm>
        </p:spPr>
      </p:pic>
    </p:spTree>
    <p:extLst>
      <p:ext uri="{BB962C8B-B14F-4D97-AF65-F5344CB8AC3E}">
        <p14:creationId xmlns:p14="http://schemas.microsoft.com/office/powerpoint/2010/main" val="164206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39A61-96E2-0B4F-BD0F-A9F97458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6124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pengukuran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HBPM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9EC1-E373-5E4D-B3B7-E4A812154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943" y="2036509"/>
            <a:ext cx="7754257" cy="3697317"/>
          </a:xfrm>
        </p:spPr>
        <p:txBody>
          <a:bodyPr>
            <a:normAutofit lnSpcReduction="10000"/>
          </a:bodyPr>
          <a:lstStyle/>
          <a:p>
            <a:r>
              <a:rPr lang="en-ID" sz="3500" dirty="0"/>
              <a:t>Alat </a:t>
            </a:r>
            <a:r>
              <a:rPr lang="en-ID" sz="3500" dirty="0" err="1"/>
              <a:t>osilometer</a:t>
            </a:r>
            <a:r>
              <a:rPr lang="en-ID" sz="3500" dirty="0"/>
              <a:t> : </a:t>
            </a:r>
            <a:r>
              <a:rPr lang="en-ID" sz="3500" dirty="0" err="1"/>
              <a:t>divalidasi</a:t>
            </a:r>
            <a:r>
              <a:rPr lang="en-ID" sz="3500" dirty="0"/>
              <a:t> </a:t>
            </a:r>
            <a:r>
              <a:rPr lang="en-ID" sz="3500" dirty="0" err="1"/>
              <a:t>secara</a:t>
            </a:r>
            <a:r>
              <a:rPr lang="en-ID" sz="3500" dirty="0"/>
              <a:t> </a:t>
            </a:r>
            <a:r>
              <a:rPr lang="en-ID" sz="3500" dirty="0" err="1"/>
              <a:t>internasional</a:t>
            </a:r>
            <a:r>
              <a:rPr lang="en-ID" sz="3500" dirty="0"/>
              <a:t>  </a:t>
            </a:r>
            <a:r>
              <a:rPr lang="en-ID" sz="3500" dirty="0">
                <a:sym typeface="Wingdings" pitchFamily="2" charset="2"/>
              </a:rPr>
              <a:t> </a:t>
            </a:r>
            <a:r>
              <a:rPr lang="en-ID" sz="3500" dirty="0" err="1"/>
              <a:t>kalibrasi</a:t>
            </a:r>
            <a:r>
              <a:rPr lang="en-ID" sz="3500" dirty="0"/>
              <a:t> </a:t>
            </a:r>
            <a:r>
              <a:rPr lang="en-ID" sz="3500" dirty="0" err="1"/>
              <a:t>alat</a:t>
            </a:r>
            <a:r>
              <a:rPr lang="en-ID" sz="3500" dirty="0"/>
              <a:t> </a:t>
            </a:r>
            <a:r>
              <a:rPr lang="en-ID" sz="3500" dirty="0" err="1"/>
              <a:t>setiap</a:t>
            </a:r>
            <a:r>
              <a:rPr lang="en-ID" sz="3500" dirty="0"/>
              <a:t> 6-12 </a:t>
            </a:r>
            <a:r>
              <a:rPr lang="en-ID" sz="3500" dirty="0" err="1"/>
              <a:t>bulan</a:t>
            </a:r>
            <a:endParaRPr lang="en-ID" sz="3500" dirty="0">
              <a:effectLst/>
            </a:endParaRPr>
          </a:p>
          <a:p>
            <a:r>
              <a:rPr lang="en-ID" sz="3500" dirty="0" err="1"/>
              <a:t>Pengukuran</a:t>
            </a:r>
            <a:r>
              <a:rPr lang="en-ID" sz="3500" dirty="0"/>
              <a:t> </a:t>
            </a:r>
            <a:r>
              <a:rPr lang="en-ID" sz="3500" dirty="0" err="1"/>
              <a:t>dilakukan</a:t>
            </a:r>
            <a:r>
              <a:rPr lang="en-ID" sz="3500" dirty="0"/>
              <a:t> pada </a:t>
            </a:r>
            <a:r>
              <a:rPr lang="en-ID" sz="3500" dirty="0" err="1"/>
              <a:t>situasi</a:t>
            </a:r>
            <a:r>
              <a:rPr lang="en-ID" sz="3500" dirty="0"/>
              <a:t>, </a:t>
            </a:r>
            <a:r>
              <a:rPr lang="en-ID" sz="3500" dirty="0" err="1"/>
              <a:t>posisi</a:t>
            </a:r>
            <a:r>
              <a:rPr lang="en-ID" sz="3500" dirty="0"/>
              <a:t> dan </a:t>
            </a:r>
            <a:r>
              <a:rPr lang="en-ID" sz="3500" dirty="0" err="1"/>
              <a:t>teknik</a:t>
            </a:r>
            <a:r>
              <a:rPr lang="en-ID" sz="3500" dirty="0"/>
              <a:t> yang </a:t>
            </a:r>
            <a:r>
              <a:rPr lang="en-ID" sz="3500" dirty="0" err="1"/>
              <a:t>benar</a:t>
            </a:r>
            <a:r>
              <a:rPr lang="en-ID" sz="3500" dirty="0"/>
              <a:t> </a:t>
            </a:r>
          </a:p>
          <a:p>
            <a:r>
              <a:rPr lang="en-ID" sz="3500" dirty="0" err="1"/>
              <a:t>Tekanan</a:t>
            </a:r>
            <a:r>
              <a:rPr lang="en-ID" sz="3500" dirty="0"/>
              <a:t> </a:t>
            </a:r>
            <a:r>
              <a:rPr lang="en-ID" sz="3500" dirty="0" err="1"/>
              <a:t>darah</a:t>
            </a:r>
            <a:r>
              <a:rPr lang="en-ID" sz="3500" dirty="0"/>
              <a:t> </a:t>
            </a:r>
            <a:r>
              <a:rPr lang="en-ID" sz="3500" dirty="0" err="1"/>
              <a:t>diperiksa</a:t>
            </a:r>
            <a:r>
              <a:rPr lang="en-ID" sz="3500" dirty="0"/>
              <a:t> pada </a:t>
            </a:r>
            <a:r>
              <a:rPr lang="en-ID" sz="3500" dirty="0" err="1"/>
              <a:t>pagi</a:t>
            </a:r>
            <a:r>
              <a:rPr lang="en-ID" sz="3500" dirty="0"/>
              <a:t> dan </a:t>
            </a:r>
            <a:r>
              <a:rPr lang="en-ID" sz="3500" dirty="0" err="1"/>
              <a:t>malam</a:t>
            </a:r>
            <a:r>
              <a:rPr lang="en-ID" sz="3500" dirty="0"/>
              <a:t> </a:t>
            </a:r>
            <a:r>
              <a:rPr lang="en-ID" sz="3500" dirty="0" err="1"/>
              <a:t>hari</a:t>
            </a:r>
            <a:endParaRPr lang="en-ID" sz="3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35F60F-B571-1B42-BE7B-527614C34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25486"/>
            <a:ext cx="3650929" cy="27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1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9EC1-E373-5E4D-B3B7-E4A812154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554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ID" dirty="0"/>
              <a:t>Pagi </a:t>
            </a:r>
            <a:r>
              <a:rPr lang="en-ID" dirty="0" err="1"/>
              <a:t>hari</a:t>
            </a:r>
            <a:r>
              <a:rPr lang="en-ID" dirty="0"/>
              <a:t> : 1 jam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bangun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,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buang</a:t>
            </a:r>
            <a:r>
              <a:rPr lang="en-ID" dirty="0"/>
              <a:t> air </a:t>
            </a:r>
            <a:r>
              <a:rPr lang="en-ID" dirty="0" err="1"/>
              <a:t>kecil</a:t>
            </a:r>
            <a:r>
              <a:rPr lang="en-ID" dirty="0"/>
              <a:t>,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sarapan</a:t>
            </a:r>
            <a:endParaRPr lang="en-ID" dirty="0"/>
          </a:p>
          <a:p>
            <a:pPr algn="just"/>
            <a:r>
              <a:rPr lang="en-ID" dirty="0"/>
              <a:t>Malam </a:t>
            </a:r>
            <a:r>
              <a:rPr lang="en-ID" dirty="0" err="1"/>
              <a:t>hari</a:t>
            </a:r>
            <a:r>
              <a:rPr lang="en-ID" dirty="0"/>
              <a:t> :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tidur</a:t>
            </a:r>
            <a:endParaRPr lang="en-ID" dirty="0"/>
          </a:p>
          <a:p>
            <a:pPr algn="just"/>
            <a:r>
              <a:rPr lang="en-ID" dirty="0" err="1"/>
              <a:t>Pengukuran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minimal 2 kali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interval 1 </a:t>
            </a:r>
            <a:r>
              <a:rPr lang="en-ID" dirty="0" err="1"/>
              <a:t>menit</a:t>
            </a:r>
            <a:endParaRPr lang="en-ID" dirty="0"/>
          </a:p>
          <a:p>
            <a:pPr algn="just"/>
            <a:r>
              <a:rPr lang="en-ID" dirty="0"/>
              <a:t>Hasil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rerata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minimal 2 kali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3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(</a:t>
            </a:r>
            <a:r>
              <a:rPr lang="en-ID" dirty="0" err="1"/>
              <a:t>dianjurkan</a:t>
            </a:r>
            <a:r>
              <a:rPr lang="en-ID" dirty="0"/>
              <a:t> 7 </a:t>
            </a:r>
            <a:r>
              <a:rPr lang="en-ID" dirty="0" err="1"/>
              <a:t>hari</a:t>
            </a:r>
            <a:r>
              <a:rPr lang="en-ID" dirty="0"/>
              <a:t>) </a:t>
            </a:r>
          </a:p>
          <a:p>
            <a:pPr algn="just"/>
            <a:r>
              <a:rPr lang="en-ID" dirty="0" err="1"/>
              <a:t>Pengukuran</a:t>
            </a:r>
            <a:r>
              <a:rPr lang="en-ID" dirty="0"/>
              <a:t> pada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diabaikan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dimasukkan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catatan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7A0735-2324-6CDA-958D-302A92D1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4566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pengukuran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HBPM </a:t>
            </a:r>
          </a:p>
        </p:txBody>
      </p:sp>
    </p:spTree>
    <p:extLst>
      <p:ext uri="{BB962C8B-B14F-4D97-AF65-F5344CB8AC3E}">
        <p14:creationId xmlns:p14="http://schemas.microsoft.com/office/powerpoint/2010/main" val="303691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1BCBA-E8DA-0FAA-5C87-05F8DE713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86" y="365125"/>
            <a:ext cx="6227853" cy="6317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0B354-B400-0608-74F5-5DF686D4C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39" y="135241"/>
            <a:ext cx="3930967" cy="65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8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90" t="13813" r="40737" b="21494"/>
          <a:stretch/>
        </p:blipFill>
        <p:spPr>
          <a:xfrm>
            <a:off x="2586041" y="0"/>
            <a:ext cx="7240538" cy="68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98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AEA0-9071-EDEE-50A6-7BB82969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62E25-B4B6-4C20-95D0-14B3BA318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"/>
            <a:ext cx="10515600" cy="672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16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669"/>
            <a:ext cx="12191999" cy="904035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Coat Hypertension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7" y="1584101"/>
            <a:ext cx="10847670" cy="4778061"/>
          </a:xfrm>
        </p:spPr>
        <p:txBody>
          <a:bodyPr>
            <a:normAutofit/>
          </a:bodyPr>
          <a:lstStyle/>
          <a:p>
            <a:pPr algn="just"/>
            <a:r>
              <a:rPr lang="en-ID" sz="2800" dirty="0" err="1"/>
              <a:t>Peningkatan</a:t>
            </a:r>
            <a:r>
              <a:rPr lang="en-ID" sz="2800" dirty="0"/>
              <a:t> </a:t>
            </a:r>
            <a:r>
              <a:rPr lang="en-ID" sz="2800" dirty="0" err="1"/>
              <a:t>tekanan</a:t>
            </a:r>
            <a:r>
              <a:rPr lang="en-ID" sz="2800" dirty="0"/>
              <a:t> </a:t>
            </a:r>
            <a:r>
              <a:rPr lang="en-ID" sz="2800" dirty="0" err="1"/>
              <a:t>darah</a:t>
            </a:r>
            <a:r>
              <a:rPr lang="en-ID" sz="2800" dirty="0"/>
              <a:t> di </a:t>
            </a:r>
            <a:r>
              <a:rPr lang="en-ID" sz="2800" dirty="0" err="1"/>
              <a:t>klinik</a:t>
            </a:r>
            <a:r>
              <a:rPr lang="en-ID" sz="2800" dirty="0"/>
              <a:t> </a:t>
            </a:r>
            <a:r>
              <a:rPr lang="en-ID" sz="2800" dirty="0" err="1"/>
              <a:t>terkait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stress </a:t>
            </a:r>
            <a:r>
              <a:rPr lang="en-ID" sz="2800" dirty="0">
                <a:sym typeface="Wingdings" pitchFamily="2" charset="2"/>
              </a:rPr>
              <a:t> </a:t>
            </a:r>
            <a:r>
              <a:rPr lang="en-ID" sz="2800" dirty="0" err="1">
                <a:sym typeface="Wingdings" pitchFamily="2" charset="2"/>
              </a:rPr>
              <a:t>fenomena</a:t>
            </a:r>
            <a:r>
              <a:rPr lang="en-ID" sz="2800" dirty="0">
                <a:sym typeface="Wingdings" pitchFamily="2" charset="2"/>
              </a:rPr>
              <a:t> </a:t>
            </a:r>
            <a:r>
              <a:rPr lang="en-ID" sz="2800" i="1" dirty="0"/>
              <a:t>white coat</a:t>
            </a:r>
            <a:endParaRPr lang="en-ID" sz="2800" dirty="0"/>
          </a:p>
          <a:p>
            <a:pPr algn="just"/>
            <a:r>
              <a:rPr lang="en-ID" sz="2800" i="1" dirty="0"/>
              <a:t>White coat hypertension </a:t>
            </a:r>
            <a:r>
              <a:rPr lang="en-ID" sz="2800" dirty="0"/>
              <a:t>: </a:t>
            </a:r>
            <a:r>
              <a:rPr lang="en-ID" sz="2800" dirty="0" err="1"/>
              <a:t>Hipertensi</a:t>
            </a:r>
            <a:r>
              <a:rPr lang="en-ID" sz="2800" dirty="0"/>
              <a:t> pada </a:t>
            </a:r>
            <a:r>
              <a:rPr lang="en-ID" sz="2800" i="1" dirty="0"/>
              <a:t>setting </a:t>
            </a:r>
            <a:r>
              <a:rPr lang="en-ID" sz="2800" dirty="0" err="1"/>
              <a:t>klinik</a:t>
            </a:r>
            <a:r>
              <a:rPr lang="en-ID" sz="2800" dirty="0"/>
              <a:t> </a:t>
            </a:r>
            <a:r>
              <a:rPr lang="en-ID" sz="2800" dirty="0" err="1"/>
              <a:t>namun</a:t>
            </a:r>
            <a:r>
              <a:rPr lang="en-ID" sz="2800" dirty="0"/>
              <a:t> normal pada </a:t>
            </a:r>
            <a:r>
              <a:rPr lang="en-ID" sz="2800" i="1" dirty="0"/>
              <a:t>setting </a:t>
            </a:r>
            <a:r>
              <a:rPr lang="en-ID" sz="2800" dirty="0"/>
              <a:t>non-</a:t>
            </a:r>
            <a:r>
              <a:rPr lang="en-ID" sz="2800" dirty="0" err="1"/>
              <a:t>klinik</a:t>
            </a:r>
            <a:endParaRPr lang="en-ID" sz="2800" dirty="0"/>
          </a:p>
          <a:p>
            <a:pPr algn="just"/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sekitar</a:t>
            </a:r>
            <a:r>
              <a:rPr lang="en-ID" dirty="0"/>
              <a:t> 15-30%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klinik</a:t>
            </a:r>
            <a:r>
              <a:rPr lang="en-ID" dirty="0"/>
              <a:t> ≥140/90 mmHg dan di </a:t>
            </a:r>
            <a:r>
              <a:rPr lang="en-ID" dirty="0" err="1"/>
              <a:t>diagnosa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hipertensi</a:t>
            </a:r>
            <a:endParaRPr lang="en-ID" dirty="0"/>
          </a:p>
          <a:p>
            <a:pPr algn="just"/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i="1" dirty="0"/>
              <a:t>WCH </a:t>
            </a:r>
            <a:r>
              <a:rPr lang="en-ID" dirty="0" err="1"/>
              <a:t>meningkat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tua</a:t>
            </a:r>
            <a:endParaRPr lang="en-ID" dirty="0"/>
          </a:p>
          <a:p>
            <a:pPr algn="just"/>
            <a:r>
              <a:rPr lang="en-ID" i="1" dirty="0"/>
              <a:t>WCH </a:t>
            </a:r>
            <a:r>
              <a:rPr lang="en-ID" dirty="0"/>
              <a:t>vs </a:t>
            </a:r>
            <a:r>
              <a:rPr lang="en-ID" i="1" dirty="0"/>
              <a:t>sustained hypertension </a:t>
            </a:r>
            <a:r>
              <a:rPr lang="en-ID" dirty="0"/>
              <a:t>(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seting</a:t>
            </a:r>
            <a:r>
              <a:rPr lang="en-ID" dirty="0"/>
              <a:t> non-</a:t>
            </a:r>
            <a:r>
              <a:rPr lang="en-ID" dirty="0" err="1"/>
              <a:t>klinik</a:t>
            </a:r>
            <a:r>
              <a:rPr lang="en-ID" dirty="0"/>
              <a:t> </a:t>
            </a:r>
            <a:r>
              <a:rPr lang="en-ID" dirty="0" err="1"/>
              <a:t>juga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) : </a:t>
            </a:r>
            <a:r>
              <a:rPr lang="en-ID" i="1" dirty="0"/>
              <a:t>TOD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ringan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prognosis </a:t>
            </a:r>
            <a:r>
              <a:rPr lang="en-ID" dirty="0" err="1"/>
              <a:t>kardiovaskular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endParaRPr lang="en-US" dirty="0"/>
          </a:p>
          <a:p>
            <a:pPr algn="just"/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95350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115332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HIPERTENSI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55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Hipertensi</a:t>
            </a:r>
            <a:r>
              <a:rPr lang="en-US" dirty="0"/>
              <a:t> </a:t>
            </a:r>
            <a:r>
              <a:rPr lang="en-US" dirty="0" err="1">
                <a:sym typeface="Wingdings" panose="05000000000000000000" pitchFamily="2" charset="2"/>
              </a:rPr>
              <a:t>masih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menjadi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global.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morbiditas</a:t>
            </a:r>
            <a:r>
              <a:rPr lang="en-US" dirty="0"/>
              <a:t> dan </a:t>
            </a:r>
            <a:r>
              <a:rPr lang="en-US" dirty="0" err="1"/>
              <a:t>mortalitas</a:t>
            </a:r>
            <a:r>
              <a:rPr lang="en-US" dirty="0"/>
              <a:t>.</a:t>
            </a:r>
          </a:p>
          <a:p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di Indonesia. </a:t>
            </a:r>
          </a:p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1. </a:t>
            </a:r>
            <a:r>
              <a:rPr lang="en-US" dirty="0" err="1"/>
              <a:t>Infark</a:t>
            </a:r>
            <a:r>
              <a:rPr lang="en-US" dirty="0"/>
              <a:t> </a:t>
            </a:r>
            <a:r>
              <a:rPr lang="en-US" dirty="0" err="1"/>
              <a:t>miokard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2. Stroke</a:t>
            </a:r>
          </a:p>
          <a:p>
            <a:pPr marL="0" indent="0">
              <a:buNone/>
            </a:pPr>
            <a:r>
              <a:rPr lang="en-US" dirty="0"/>
              <a:t>   3.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ginjal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4. PAD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83999-F7C8-33FB-E210-486159AF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949" y="4282554"/>
            <a:ext cx="2460171" cy="24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26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209"/>
            <a:ext cx="12191999" cy="90403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Coat 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sz="3200" dirty="0" err="1"/>
              <a:t>Subjek</a:t>
            </a:r>
            <a:r>
              <a:rPr lang="en-ID" sz="3200" dirty="0"/>
              <a:t> </a:t>
            </a:r>
            <a:r>
              <a:rPr lang="en-ID" sz="3200" i="1" dirty="0"/>
              <a:t>WCH</a:t>
            </a:r>
            <a:r>
              <a:rPr lang="en-ID" sz="3200" dirty="0"/>
              <a:t>, </a:t>
            </a:r>
            <a:r>
              <a:rPr lang="en-ID" sz="3200" dirty="0" err="1"/>
              <a:t>lebih</a:t>
            </a:r>
            <a:r>
              <a:rPr lang="en-ID" sz="3200" dirty="0"/>
              <a:t> </a:t>
            </a:r>
            <a:r>
              <a:rPr lang="en-ID" sz="3200" dirty="0" err="1"/>
              <a:t>memiliki</a:t>
            </a:r>
            <a:r>
              <a:rPr lang="en-ID" sz="3200" dirty="0"/>
              <a:t> </a:t>
            </a:r>
            <a:r>
              <a:rPr lang="en-ID" sz="3200" dirty="0" err="1"/>
              <a:t>risiko</a:t>
            </a:r>
            <a:r>
              <a:rPr lang="en-ID" sz="3200" dirty="0"/>
              <a:t> </a:t>
            </a:r>
            <a:r>
              <a:rPr lang="en-ID" sz="3200" dirty="0" err="1"/>
              <a:t>kejadian</a:t>
            </a:r>
            <a:r>
              <a:rPr lang="en-ID" sz="3200" dirty="0"/>
              <a:t> </a:t>
            </a:r>
            <a:r>
              <a:rPr lang="en-ID" sz="3200" dirty="0" err="1"/>
              <a:t>kardiovaskular</a:t>
            </a:r>
            <a:r>
              <a:rPr lang="en-ID" sz="3200" dirty="0"/>
              <a:t> (vs non-</a:t>
            </a:r>
            <a:r>
              <a:rPr lang="en-ID" sz="3200" dirty="0" err="1"/>
              <a:t>hipertensi</a:t>
            </a:r>
            <a:r>
              <a:rPr lang="en-ID" sz="3200" dirty="0"/>
              <a:t>) </a:t>
            </a:r>
            <a:r>
              <a:rPr lang="en-ID" sz="3200" dirty="0">
                <a:sym typeface="Wingdings" pitchFamily="2" charset="2"/>
              </a:rPr>
              <a:t> </a:t>
            </a:r>
            <a:r>
              <a:rPr lang="en-ID" sz="3200" dirty="0" err="1"/>
              <a:t>disarankan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melakukan</a:t>
            </a:r>
            <a:r>
              <a:rPr lang="en-ID" sz="3200" dirty="0"/>
              <a:t> </a:t>
            </a:r>
            <a:r>
              <a:rPr lang="en-ID" sz="3200" dirty="0" err="1"/>
              <a:t>pemantauan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seksama</a:t>
            </a:r>
            <a:endParaRPr lang="en-ID" sz="3200" dirty="0"/>
          </a:p>
          <a:p>
            <a:pPr algn="just"/>
            <a:r>
              <a:rPr lang="en-ID" sz="3200" dirty="0" err="1"/>
              <a:t>Sebaiknya</a:t>
            </a:r>
            <a:r>
              <a:rPr lang="en-ID" sz="3200" dirty="0"/>
              <a:t> </a:t>
            </a:r>
            <a:r>
              <a:rPr lang="en-ID" sz="3200" dirty="0" err="1"/>
              <a:t>dikofirmasi</a:t>
            </a:r>
            <a:r>
              <a:rPr lang="en-ID" sz="3200" dirty="0"/>
              <a:t> oleh </a:t>
            </a:r>
            <a:r>
              <a:rPr lang="en-ID" sz="3200" i="1" dirty="0"/>
              <a:t>ABPM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menentukan</a:t>
            </a:r>
            <a:r>
              <a:rPr lang="en-ID" sz="3200" dirty="0"/>
              <a:t> </a:t>
            </a:r>
            <a:r>
              <a:rPr lang="en-ID" sz="3200" dirty="0" err="1"/>
              <a:t>apakah</a:t>
            </a:r>
            <a:r>
              <a:rPr lang="en-ID" sz="3200" dirty="0"/>
              <a:t> </a:t>
            </a:r>
            <a:r>
              <a:rPr lang="en-ID" sz="3200" dirty="0" err="1"/>
              <a:t>hipertensi-nya</a:t>
            </a:r>
            <a:r>
              <a:rPr lang="en-ID" sz="3200" dirty="0"/>
              <a:t> </a:t>
            </a:r>
            <a:r>
              <a:rPr lang="en-ID" sz="3200" dirty="0" err="1"/>
              <a:t>berhubungan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adanya</a:t>
            </a:r>
            <a:r>
              <a:rPr lang="en-ID" sz="3200" dirty="0"/>
              <a:t> </a:t>
            </a:r>
            <a:r>
              <a:rPr lang="en-ID" sz="3200" dirty="0" err="1"/>
              <a:t>efek</a:t>
            </a:r>
            <a:r>
              <a:rPr lang="en-ID" sz="3200" dirty="0"/>
              <a:t> </a:t>
            </a:r>
            <a:r>
              <a:rPr lang="en-ID" sz="3200" i="1" dirty="0"/>
              <a:t>white-coat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endParaRPr lang="en-ID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" y="365126"/>
            <a:ext cx="12190927" cy="110662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ID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Masked hypertension</a:t>
            </a:r>
            <a:r>
              <a:rPr lang="en-I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2113558"/>
            <a:ext cx="11208279" cy="3827755"/>
          </a:xfrm>
        </p:spPr>
        <p:txBody>
          <a:bodyPr/>
          <a:lstStyle/>
          <a:p>
            <a:r>
              <a:rPr lang="en-ID" sz="3200" dirty="0" err="1"/>
              <a:t>Hipertensi</a:t>
            </a:r>
            <a:r>
              <a:rPr lang="en-ID" sz="3200" dirty="0"/>
              <a:t> </a:t>
            </a:r>
            <a:r>
              <a:rPr lang="en-ID" sz="3200" dirty="0" err="1"/>
              <a:t>terselubung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</a:t>
            </a:r>
            <a:r>
              <a:rPr lang="en-ID" sz="3200" dirty="0" err="1"/>
              <a:t>kondisi</a:t>
            </a:r>
            <a:r>
              <a:rPr lang="en-ID" sz="3200" dirty="0"/>
              <a:t> </a:t>
            </a:r>
            <a:r>
              <a:rPr lang="en-ID" sz="3200" dirty="0" err="1"/>
              <a:t>dimana</a:t>
            </a:r>
            <a:r>
              <a:rPr lang="en-ID" sz="3200" dirty="0"/>
              <a:t> </a:t>
            </a:r>
            <a:r>
              <a:rPr lang="en-ID" sz="3200" dirty="0" err="1"/>
              <a:t>tekanan</a:t>
            </a:r>
            <a:r>
              <a:rPr lang="en-ID" sz="3200" dirty="0"/>
              <a:t> </a:t>
            </a:r>
            <a:r>
              <a:rPr lang="en-ID" sz="3200" dirty="0" err="1"/>
              <a:t>darah</a:t>
            </a:r>
            <a:r>
              <a:rPr lang="en-ID" sz="3200" dirty="0"/>
              <a:t> </a:t>
            </a:r>
            <a:r>
              <a:rPr lang="en-ID" sz="3200" dirty="0" err="1"/>
              <a:t>diukur</a:t>
            </a:r>
            <a:r>
              <a:rPr lang="en-ID" sz="3200" dirty="0"/>
              <a:t> pada </a:t>
            </a:r>
            <a:r>
              <a:rPr lang="en-ID" sz="3200" i="1" dirty="0"/>
              <a:t>setting</a:t>
            </a:r>
            <a:r>
              <a:rPr lang="en-ID" sz="3200" dirty="0"/>
              <a:t> </a:t>
            </a:r>
            <a:r>
              <a:rPr lang="en-ID" sz="3200" dirty="0" err="1"/>
              <a:t>klinik</a:t>
            </a:r>
            <a:r>
              <a:rPr lang="en-ID" sz="3200" dirty="0"/>
              <a:t> normal, </a:t>
            </a:r>
            <a:r>
              <a:rPr lang="en-ID" sz="3200" dirty="0" err="1"/>
              <a:t>namun</a:t>
            </a:r>
            <a:r>
              <a:rPr lang="en-ID" sz="3200" dirty="0"/>
              <a:t> </a:t>
            </a:r>
            <a:r>
              <a:rPr lang="en-ID" sz="3200" dirty="0" err="1"/>
              <a:t>Hipertensi</a:t>
            </a:r>
            <a:r>
              <a:rPr lang="en-ID" sz="3200" dirty="0"/>
              <a:t> </a:t>
            </a:r>
            <a:r>
              <a:rPr lang="en-ID" sz="3200" dirty="0" err="1"/>
              <a:t>apabila</a:t>
            </a:r>
            <a:r>
              <a:rPr lang="en-ID" sz="3200" dirty="0"/>
              <a:t> </a:t>
            </a:r>
            <a:r>
              <a:rPr lang="en-ID" sz="3200" dirty="0" err="1"/>
              <a:t>diukur</a:t>
            </a:r>
            <a:r>
              <a:rPr lang="en-ID" sz="3200" dirty="0"/>
              <a:t> pada </a:t>
            </a:r>
            <a:r>
              <a:rPr lang="en-ID" sz="3200" i="1" dirty="0"/>
              <a:t>setting </a:t>
            </a:r>
            <a:r>
              <a:rPr lang="en-ID" sz="3200" dirty="0"/>
              <a:t>non-</a:t>
            </a:r>
            <a:r>
              <a:rPr lang="en-ID" sz="3200" dirty="0" err="1"/>
              <a:t>klinik</a:t>
            </a:r>
            <a:r>
              <a:rPr lang="en-ID" sz="3200" dirty="0"/>
              <a:t>.</a:t>
            </a:r>
          </a:p>
          <a:p>
            <a:r>
              <a:rPr lang="en-ID" sz="3200" dirty="0"/>
              <a:t>Pada </a:t>
            </a:r>
            <a:r>
              <a:rPr lang="en-ID" sz="3200" dirty="0" err="1"/>
              <a:t>pasien</a:t>
            </a:r>
            <a:r>
              <a:rPr lang="en-ID" sz="3200" dirty="0"/>
              <a:t> </a:t>
            </a:r>
            <a:r>
              <a:rPr lang="en-ID" sz="3200" dirty="0" err="1"/>
              <a:t>hipertensi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pengobatan</a:t>
            </a:r>
            <a:r>
              <a:rPr lang="en-ID" sz="3200" dirty="0"/>
              <a:t> </a:t>
            </a:r>
            <a:r>
              <a:rPr lang="en-ID" sz="3200" dirty="0">
                <a:sym typeface="Wingdings" panose="05000000000000000000" pitchFamily="2" charset="2"/>
              </a:rPr>
              <a:t> </a:t>
            </a:r>
            <a:r>
              <a:rPr lang="en-ID" sz="3200" i="1" dirty="0"/>
              <a:t>Uncontrolled Masked Hypertension</a:t>
            </a:r>
          </a:p>
        </p:txBody>
      </p:sp>
    </p:spTree>
    <p:extLst>
      <p:ext uri="{BB962C8B-B14F-4D97-AF65-F5344CB8AC3E}">
        <p14:creationId xmlns:p14="http://schemas.microsoft.com/office/powerpoint/2010/main" val="3297585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14032"/>
            <a:ext cx="12192000" cy="90403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Masked 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257" y="1950999"/>
            <a:ext cx="10652851" cy="3827755"/>
          </a:xfrm>
        </p:spPr>
        <p:txBody>
          <a:bodyPr/>
          <a:lstStyle/>
          <a:p>
            <a:pPr algn="just"/>
            <a:r>
              <a:rPr lang="en-ID" dirty="0" err="1"/>
              <a:t>M</a:t>
            </a:r>
            <a:r>
              <a:rPr lang="en-ID" sz="2800" dirty="0" err="1"/>
              <a:t>eliputi</a:t>
            </a:r>
            <a:r>
              <a:rPr lang="en-ID" sz="2800" dirty="0"/>
              <a:t> 10-15%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populasi</a:t>
            </a:r>
            <a:r>
              <a:rPr lang="en-ID" sz="2800" dirty="0"/>
              <a:t> </a:t>
            </a:r>
            <a:r>
              <a:rPr lang="en-ID" sz="2800" dirty="0" err="1"/>
              <a:t>umum</a:t>
            </a:r>
            <a:r>
              <a:rPr lang="en-ID" sz="2800" dirty="0"/>
              <a:t> non-</a:t>
            </a:r>
            <a:r>
              <a:rPr lang="en-ID" sz="2800" dirty="0" err="1"/>
              <a:t>hipertensi</a:t>
            </a:r>
            <a:endParaRPr lang="en-ID" sz="2800" dirty="0"/>
          </a:p>
          <a:p>
            <a:pPr algn="just"/>
            <a:r>
              <a:rPr lang="en-ID" sz="2800" dirty="0"/>
              <a:t>Uncontrolled masked HT :  9-23% </a:t>
            </a:r>
          </a:p>
          <a:p>
            <a:pPr algn="just"/>
            <a:r>
              <a:rPr lang="en-ID" sz="2800" dirty="0" err="1"/>
              <a:t>Risiko</a:t>
            </a:r>
            <a:r>
              <a:rPr lang="en-ID" sz="2800" dirty="0"/>
              <a:t> TOD pada </a:t>
            </a:r>
            <a:r>
              <a:rPr lang="en-ID" sz="2800" dirty="0" err="1"/>
              <a:t>pasien</a:t>
            </a:r>
            <a:r>
              <a:rPr lang="en-ID" sz="2800" dirty="0"/>
              <a:t> </a:t>
            </a:r>
            <a:r>
              <a:rPr lang="en-ID" sz="2800" i="1" dirty="0"/>
              <a:t>MH &gt;&gt; non-HT / WCH, </a:t>
            </a:r>
            <a:r>
              <a:rPr lang="en-ID" sz="2800" dirty="0" err="1"/>
              <a:t>namun</a:t>
            </a:r>
            <a:r>
              <a:rPr lang="en-ID" sz="2800" dirty="0"/>
              <a:t> </a:t>
            </a:r>
            <a:r>
              <a:rPr lang="en-ID" sz="2800" dirty="0" err="1"/>
              <a:t>hampir</a:t>
            </a:r>
            <a:r>
              <a:rPr lang="en-ID" sz="2800" dirty="0"/>
              <a:t> </a:t>
            </a:r>
            <a:r>
              <a:rPr lang="en-ID" sz="2800" dirty="0" err="1"/>
              <a:t>sama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pasien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i="1" dirty="0"/>
              <a:t>sustained hypertension</a:t>
            </a:r>
            <a:endParaRPr lang="en-ID" sz="2800" dirty="0"/>
          </a:p>
          <a:p>
            <a:pPr algn="just"/>
            <a:r>
              <a:rPr lang="en-ID" sz="2800" dirty="0" err="1"/>
              <a:t>Studi</a:t>
            </a:r>
            <a:r>
              <a:rPr lang="en-ID" sz="2800" dirty="0"/>
              <a:t> </a:t>
            </a:r>
            <a:r>
              <a:rPr lang="en-ID" sz="2800" dirty="0" err="1"/>
              <a:t>klinis</a:t>
            </a:r>
            <a:r>
              <a:rPr lang="en-ID" sz="2800" dirty="0"/>
              <a:t> </a:t>
            </a:r>
            <a:r>
              <a:rPr lang="en-ID" sz="2800" i="1" dirty="0"/>
              <a:t>MH : </a:t>
            </a:r>
          </a:p>
          <a:p>
            <a:pPr lvl="1" algn="just"/>
            <a:r>
              <a:rPr lang="en-ID" sz="2229" dirty="0" err="1"/>
              <a:t>kelainan</a:t>
            </a:r>
            <a:r>
              <a:rPr lang="en-ID" sz="2229" dirty="0"/>
              <a:t> </a:t>
            </a:r>
            <a:r>
              <a:rPr lang="en-ID" sz="2229" dirty="0" err="1"/>
              <a:t>metabolik</a:t>
            </a:r>
            <a:r>
              <a:rPr lang="en-ID" sz="2229" dirty="0"/>
              <a:t> </a:t>
            </a:r>
            <a:r>
              <a:rPr lang="en-ID" sz="2229" dirty="0" err="1"/>
              <a:t>lebih</a:t>
            </a:r>
            <a:r>
              <a:rPr lang="en-ID" sz="2229" dirty="0"/>
              <a:t> </a:t>
            </a:r>
            <a:r>
              <a:rPr lang="en-ID" sz="2229" dirty="0" err="1"/>
              <a:t>sering</a:t>
            </a:r>
            <a:r>
              <a:rPr lang="en-ID" sz="2229" dirty="0"/>
              <a:t> </a:t>
            </a:r>
            <a:r>
              <a:rPr lang="en-ID" sz="2229" dirty="0" err="1"/>
              <a:t>dijumpai</a:t>
            </a:r>
            <a:endParaRPr lang="en-ID" sz="2229" dirty="0"/>
          </a:p>
          <a:p>
            <a:pPr lvl="1" algn="just"/>
            <a:r>
              <a:rPr lang="en-ID" sz="2229" dirty="0"/>
              <a:t>TOD </a:t>
            </a:r>
            <a:r>
              <a:rPr lang="en-ID" sz="2229" dirty="0" err="1"/>
              <a:t>tetap</a:t>
            </a:r>
            <a:r>
              <a:rPr lang="en-ID" sz="2229" dirty="0"/>
              <a:t> </a:t>
            </a:r>
            <a:r>
              <a:rPr lang="en-ID" sz="2229" dirty="0" err="1"/>
              <a:t>memburuk</a:t>
            </a:r>
            <a:r>
              <a:rPr lang="en-ID" sz="2229" dirty="0"/>
              <a:t> </a:t>
            </a:r>
            <a:r>
              <a:rPr lang="en-ID" sz="2229" dirty="0" err="1"/>
              <a:t>baik</a:t>
            </a:r>
            <a:r>
              <a:rPr lang="en-ID" sz="2229" dirty="0"/>
              <a:t> </a:t>
            </a:r>
            <a:r>
              <a:rPr lang="en-ID" sz="2229" dirty="0" err="1"/>
              <a:t>dengan</a:t>
            </a:r>
            <a:r>
              <a:rPr lang="en-ID" sz="2229" dirty="0"/>
              <a:t> </a:t>
            </a:r>
            <a:r>
              <a:rPr lang="en-ID" sz="2229" dirty="0" err="1"/>
              <a:t>atau</a:t>
            </a:r>
            <a:r>
              <a:rPr lang="en-ID" sz="2229" dirty="0"/>
              <a:t> </a:t>
            </a:r>
            <a:r>
              <a:rPr lang="en-ID" sz="2229" dirty="0" err="1"/>
              <a:t>tanpa</a:t>
            </a:r>
            <a:r>
              <a:rPr lang="en-ID" sz="2229" dirty="0"/>
              <a:t> </a:t>
            </a:r>
            <a:r>
              <a:rPr lang="en-ID" sz="2229" dirty="0" err="1"/>
              <a:t>pemberian</a:t>
            </a:r>
            <a:r>
              <a:rPr lang="en-ID" sz="2229" dirty="0"/>
              <a:t> </a:t>
            </a:r>
            <a:r>
              <a:rPr lang="en-ID" sz="2229" dirty="0" err="1"/>
              <a:t>obat</a:t>
            </a:r>
            <a:r>
              <a:rPr lang="en-ID" sz="2229" dirty="0"/>
              <a:t> anti </a:t>
            </a:r>
            <a:r>
              <a:rPr lang="en-ID" sz="2229" dirty="0" err="1"/>
              <a:t>hipertensi</a:t>
            </a:r>
            <a:endParaRPr lang="en-US" sz="2229" dirty="0"/>
          </a:p>
        </p:txBody>
      </p:sp>
    </p:spTree>
    <p:extLst>
      <p:ext uri="{BB962C8B-B14F-4D97-AF65-F5344CB8AC3E}">
        <p14:creationId xmlns:p14="http://schemas.microsoft.com/office/powerpoint/2010/main" val="3093219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71789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Risiko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Tinggi Masked 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36" y="2113558"/>
            <a:ext cx="4934222" cy="3827755"/>
          </a:xfrm>
        </p:spPr>
        <p:txBody>
          <a:bodyPr/>
          <a:lstStyle/>
          <a:p>
            <a:pPr lvl="0"/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hipertensi</a:t>
            </a:r>
            <a:r>
              <a:rPr lang="en-US" sz="2400" dirty="0"/>
              <a:t> yang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 anti </a:t>
            </a:r>
            <a:r>
              <a:rPr lang="en-US" sz="2400" dirty="0" err="1"/>
              <a:t>hipertensi</a:t>
            </a:r>
            <a:endParaRPr lang="en-ID" sz="2400" dirty="0"/>
          </a:p>
          <a:p>
            <a:pPr lvl="0"/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(130-139/80-89 mmHg)</a:t>
            </a:r>
            <a:endParaRPr lang="en-ID" sz="2400" dirty="0"/>
          </a:p>
          <a:p>
            <a:pPr lvl="0"/>
            <a:r>
              <a:rPr lang="en-US" sz="2400" dirty="0" err="1"/>
              <a:t>Perokok</a:t>
            </a:r>
            <a:endParaRPr lang="en-ID" sz="2400" dirty="0"/>
          </a:p>
          <a:p>
            <a:pPr lvl="0"/>
            <a:r>
              <a:rPr lang="en-US" sz="2400" dirty="0" err="1"/>
              <a:t>Peminum</a:t>
            </a:r>
            <a:r>
              <a:rPr lang="en-US" sz="2400" dirty="0"/>
              <a:t> </a:t>
            </a:r>
            <a:r>
              <a:rPr lang="en-US" sz="2400" dirty="0" err="1"/>
              <a:t>alkohol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endParaRPr lang="en-ID" sz="2400" dirty="0"/>
          </a:p>
          <a:p>
            <a:pPr lvl="0"/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i="1" dirty="0"/>
              <a:t>stress</a:t>
            </a:r>
            <a:r>
              <a:rPr lang="en-US" sz="2400" dirty="0"/>
              <a:t> mental yang </a:t>
            </a:r>
            <a:r>
              <a:rPr lang="en-US" sz="2400" dirty="0" err="1"/>
              <a:t>berat</a:t>
            </a:r>
            <a:r>
              <a:rPr lang="en-US" sz="2400" dirty="0"/>
              <a:t> (</a:t>
            </a:r>
            <a:r>
              <a:rPr lang="en-US" sz="2400" dirty="0" err="1"/>
              <a:t>pekerjaan</a:t>
            </a:r>
            <a:r>
              <a:rPr lang="en-US" sz="2400" dirty="0"/>
              <a:t>, </a:t>
            </a:r>
            <a:r>
              <a:rPr lang="en-US" sz="2400" dirty="0" err="1"/>
              <a:t>rumah</a:t>
            </a:r>
            <a:r>
              <a:rPr lang="en-US" sz="2400" dirty="0"/>
              <a:t>)</a:t>
            </a:r>
            <a:endParaRPr lang="en-ID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A65E4-3002-2C4E-B305-2893FB4AC2F0}"/>
              </a:ext>
            </a:extLst>
          </p:cNvPr>
          <p:cNvSpPr txBox="1"/>
          <p:nvPr/>
        </p:nvSpPr>
        <p:spPr>
          <a:xfrm>
            <a:off x="6096000" y="2113558"/>
            <a:ext cx="53122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fisik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tinggi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Laju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tinggi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Variasi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tekanan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darah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ortostatik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abnormal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hipertensi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ortostatik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hipotensi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ortostatik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Obesitas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sindroma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metabolik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Komplikasi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akibat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kegagalan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organ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hipertrofi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ventrikel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kelainan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kardiovaskular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909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699331-9685-2D4F-8157-5D35BDAE5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63828"/>
              </p:ext>
            </p:extLst>
          </p:nvPr>
        </p:nvGraphicFramePr>
        <p:xfrm>
          <a:off x="312056" y="1295400"/>
          <a:ext cx="11567887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004">
                  <a:extLst>
                    <a:ext uri="{9D8B030D-6E8A-4147-A177-3AD203B41FA5}">
                      <a16:colId xmlns:a16="http://schemas.microsoft.com/office/drawing/2014/main" val="1334043190"/>
                    </a:ext>
                  </a:extLst>
                </a:gridCol>
                <a:gridCol w="2701599">
                  <a:extLst>
                    <a:ext uri="{9D8B030D-6E8A-4147-A177-3AD203B41FA5}">
                      <a16:colId xmlns:a16="http://schemas.microsoft.com/office/drawing/2014/main" val="1409489703"/>
                    </a:ext>
                  </a:extLst>
                </a:gridCol>
                <a:gridCol w="2597642">
                  <a:extLst>
                    <a:ext uri="{9D8B030D-6E8A-4147-A177-3AD203B41FA5}">
                      <a16:colId xmlns:a16="http://schemas.microsoft.com/office/drawing/2014/main" val="350673557"/>
                    </a:ext>
                  </a:extLst>
                </a:gridCol>
                <a:gridCol w="2597642">
                  <a:extLst>
                    <a:ext uri="{9D8B030D-6E8A-4147-A177-3AD203B41FA5}">
                      <a16:colId xmlns:a16="http://schemas.microsoft.com/office/drawing/2014/main" val="310735815"/>
                    </a:ext>
                  </a:extLst>
                </a:gridCol>
              </a:tblGrid>
              <a:tr h="515551"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Pengukuran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Tekanan Darah di Fasilitas Kesehatan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Tekanan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r>
                        <a:rPr lang="en-ID" sz="2000" dirty="0" err="1">
                          <a:effectLst/>
                        </a:rPr>
                        <a:t>darah</a:t>
                      </a:r>
                      <a:r>
                        <a:rPr lang="en-ID" sz="2000" dirty="0">
                          <a:effectLst/>
                        </a:rPr>
                        <a:t> di </a:t>
                      </a:r>
                      <a:r>
                        <a:rPr lang="en-ID" sz="2000" dirty="0" err="1">
                          <a:effectLst/>
                        </a:rPr>
                        <a:t>Rumah</a:t>
                      </a:r>
                      <a:r>
                        <a:rPr lang="en-ID" sz="2000" dirty="0">
                          <a:effectLst/>
                        </a:rPr>
                        <a:t>  (HBPM)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Tekanan</a:t>
                      </a:r>
                      <a:r>
                        <a:rPr lang="en-ID" sz="2000" dirty="0">
                          <a:effectLst/>
                        </a:rPr>
                        <a:t> Darah </a:t>
                      </a:r>
                      <a:r>
                        <a:rPr lang="en-ID" sz="2000" dirty="0" err="1">
                          <a:effectLst/>
                        </a:rPr>
                        <a:t>Ambulatori</a:t>
                      </a:r>
                      <a:r>
                        <a:rPr lang="en-ID" sz="2000" dirty="0">
                          <a:effectLst/>
                        </a:rPr>
                        <a:t>  (ABPM)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329390"/>
                  </a:ext>
                </a:extLst>
              </a:tr>
              <a:tr h="231998"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Frekuensi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r>
                        <a:rPr lang="en-ID" sz="2000" dirty="0" err="1">
                          <a:effectLst/>
                        </a:rPr>
                        <a:t>pengukuran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Rendah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Tinggi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Tinggi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568803"/>
                  </a:ext>
                </a:extLst>
              </a:tr>
              <a:tr h="231998"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Standarisasi pengukuran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Mungkin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Mungkin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Tidak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r>
                        <a:rPr lang="en-ID" sz="2000" dirty="0" err="1">
                          <a:effectLst/>
                        </a:rPr>
                        <a:t>diperlukan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3519627"/>
                  </a:ext>
                </a:extLst>
              </a:tr>
              <a:tr h="231998"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Pengulangan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Tidak disarankan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Sangat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r>
                        <a:rPr lang="en-ID" sz="2000" dirty="0" err="1">
                          <a:effectLst/>
                        </a:rPr>
                        <a:t>disarankan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Disarankan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5272032"/>
                  </a:ext>
                </a:extLst>
              </a:tr>
              <a:tr h="231998"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Fenomena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r>
                        <a:rPr lang="en-ID" sz="2000" i="1" dirty="0">
                          <a:effectLst/>
                        </a:rPr>
                        <a:t>white coat </a:t>
                      </a:r>
                      <a:endParaRPr lang="en-ID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Dapat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r>
                        <a:rPr lang="en-ID" sz="2000" dirty="0" err="1">
                          <a:effectLst/>
                        </a:rPr>
                        <a:t>terjadi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Tidak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r>
                        <a:rPr lang="en-ID" sz="2000" dirty="0" err="1">
                          <a:effectLst/>
                        </a:rPr>
                        <a:t>terjadi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Tidak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r>
                        <a:rPr lang="en-ID" sz="2000" dirty="0" err="1">
                          <a:effectLst/>
                        </a:rPr>
                        <a:t>terjadi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805901"/>
                  </a:ext>
                </a:extLst>
              </a:tr>
              <a:tr h="231998"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Pemeriksaan efikasi obat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Dapat dilakukan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>
                          <a:effectLst/>
                        </a:rPr>
                        <a:t>Optimal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Tepat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104006"/>
                  </a:ext>
                </a:extLst>
              </a:tr>
              <a:tr h="231998"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Evaluasi durasi efikasi obat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Sulit dilakukan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Sangat disarankan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Dapat dilakukan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89286"/>
                  </a:ext>
                </a:extLst>
              </a:tr>
              <a:tr h="463996"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Evaluasi variabilitas jangka pendek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Sulit dilakukan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Sulit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r>
                        <a:rPr lang="en-ID" sz="2000" dirty="0" err="1">
                          <a:effectLst/>
                        </a:rPr>
                        <a:t>dilakukan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Dapat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r>
                        <a:rPr lang="en-ID" sz="2000" dirty="0" err="1">
                          <a:effectLst/>
                        </a:rPr>
                        <a:t>dilakukan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251035"/>
                  </a:ext>
                </a:extLst>
              </a:tr>
              <a:tr h="231998"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Evaluasi perubahan diurnal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Sulit dilakukan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Dapat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r>
                        <a:rPr lang="en-ID" sz="2000" dirty="0" err="1">
                          <a:effectLst/>
                        </a:rPr>
                        <a:t>dilakukan</a:t>
                      </a:r>
                      <a:r>
                        <a:rPr lang="en-ID" sz="2000" dirty="0">
                          <a:effectLst/>
                        </a:rPr>
                        <a:t> 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Dapat dilakukan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512793"/>
                  </a:ext>
                </a:extLst>
              </a:tr>
              <a:tr h="231998"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Evaluasi variabilitas hari-ke-hari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Sulit dilakukan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Dapat dilakukan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Sulit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r>
                        <a:rPr lang="en-ID" sz="2000" dirty="0" err="1">
                          <a:effectLst/>
                        </a:rPr>
                        <a:t>dilakukan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6533225"/>
                  </a:ext>
                </a:extLst>
              </a:tr>
              <a:tr h="463996"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Evaluasi variabilitas jangka panjang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Dapat dilakukan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>
                          <a:effectLst/>
                        </a:rPr>
                        <a:t>Sangat disarankan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effectLst/>
                        </a:rPr>
                        <a:t>Dapat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r>
                        <a:rPr lang="en-ID" sz="2000" dirty="0" err="1">
                          <a:effectLst/>
                        </a:rPr>
                        <a:t>dilakukan</a:t>
                      </a:r>
                      <a:r>
                        <a:rPr lang="en-ID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650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771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0" y="276423"/>
            <a:ext cx="12192000" cy="90403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</a:t>
            </a: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610234" y="1678129"/>
            <a:ext cx="10971531" cy="3827755"/>
          </a:xfrm>
        </p:spPr>
        <p:txBody>
          <a:bodyPr>
            <a:normAutofit lnSpcReduction="10000"/>
          </a:bodyPr>
          <a:lstStyle/>
          <a:p>
            <a:r>
              <a:rPr lang="en-ID" sz="3200" dirty="0" err="1"/>
              <a:t>Manajemen</a:t>
            </a:r>
            <a:r>
              <a:rPr lang="en-ID" sz="3200" dirty="0"/>
              <a:t> </a:t>
            </a:r>
            <a:r>
              <a:rPr lang="en-ID" sz="3200" dirty="0" err="1"/>
              <a:t>Hipertensi</a:t>
            </a:r>
            <a:r>
              <a:rPr lang="en-ID" sz="3200" dirty="0"/>
              <a:t> </a:t>
            </a:r>
            <a:r>
              <a:rPr lang="en-ID" sz="3200" dirty="0" err="1"/>
              <a:t>dimulai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diagnosis </a:t>
            </a:r>
            <a:r>
              <a:rPr lang="en-ID" sz="3200" dirty="0" err="1"/>
              <a:t>Hipertensi</a:t>
            </a:r>
            <a:r>
              <a:rPr lang="en-ID" sz="3200" dirty="0"/>
              <a:t> yang </a:t>
            </a:r>
            <a:r>
              <a:rPr lang="en-ID" sz="3200" dirty="0" err="1"/>
              <a:t>tepat</a:t>
            </a:r>
            <a:r>
              <a:rPr lang="en-ID" sz="3200" dirty="0"/>
              <a:t> dan </a:t>
            </a:r>
            <a:r>
              <a:rPr lang="en-ID" sz="3200" dirty="0" err="1"/>
              <a:t>akurat</a:t>
            </a:r>
            <a:endParaRPr lang="en-ID" sz="3200" dirty="0"/>
          </a:p>
          <a:p>
            <a:r>
              <a:rPr lang="en-ID" sz="3200" dirty="0" err="1"/>
              <a:t>Pengukuran</a:t>
            </a:r>
            <a:r>
              <a:rPr lang="en-ID" sz="3200" dirty="0"/>
              <a:t> TD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ditingkatkan</a:t>
            </a:r>
            <a:r>
              <a:rPr lang="en-ID" sz="3200" dirty="0"/>
              <a:t> </a:t>
            </a:r>
            <a:r>
              <a:rPr lang="en-ID" sz="3200" dirty="0" err="1"/>
              <a:t>akurasinya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menggunakan</a:t>
            </a:r>
            <a:r>
              <a:rPr lang="en-ID" sz="3200" dirty="0"/>
              <a:t> </a:t>
            </a:r>
            <a:r>
              <a:rPr lang="en-ID" sz="3200" i="1" dirty="0"/>
              <a:t>Home Blood Pressure Monitoring (HBPM)</a:t>
            </a:r>
            <a:r>
              <a:rPr lang="en-ID" sz="3200" dirty="0"/>
              <a:t>, </a:t>
            </a:r>
            <a:r>
              <a:rPr lang="en-ID" sz="3200" dirty="0" err="1"/>
              <a:t>sehingga</a:t>
            </a:r>
            <a:r>
              <a:rPr lang="en-ID" sz="3200" dirty="0"/>
              <a:t>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mendeteksi</a:t>
            </a:r>
            <a:r>
              <a:rPr lang="en-ID" sz="3200" dirty="0"/>
              <a:t> </a:t>
            </a:r>
            <a:r>
              <a:rPr lang="en-ID" sz="3200" dirty="0" err="1"/>
              <a:t>adanya</a:t>
            </a:r>
            <a:r>
              <a:rPr lang="en-ID" sz="3200" dirty="0"/>
              <a:t> </a:t>
            </a:r>
            <a:r>
              <a:rPr lang="en-ID" sz="3200" i="1" dirty="0"/>
              <a:t>White-Coat Hypertension (WCH)</a:t>
            </a:r>
            <a:r>
              <a:rPr lang="en-ID" sz="3200" dirty="0"/>
              <a:t> dan </a:t>
            </a:r>
            <a:r>
              <a:rPr lang="en-ID" sz="3200" i="1" dirty="0"/>
              <a:t>Masked Hypertension (MH)</a:t>
            </a:r>
            <a:endParaRPr lang="en-ID" sz="3200" dirty="0"/>
          </a:p>
          <a:p>
            <a:r>
              <a:rPr lang="en-ID" sz="3200" i="1" dirty="0"/>
              <a:t>HBPM</a:t>
            </a:r>
            <a:r>
              <a:rPr lang="en-ID" sz="3200" dirty="0"/>
              <a:t> </a:t>
            </a:r>
            <a:r>
              <a:rPr lang="en-ID" sz="3200" dirty="0" err="1"/>
              <a:t>merata-ratakan</a:t>
            </a:r>
            <a:r>
              <a:rPr lang="en-ID" sz="3200" dirty="0"/>
              <a:t> </a:t>
            </a:r>
            <a:r>
              <a:rPr lang="en-ID" sz="3200" dirty="0" err="1"/>
              <a:t>hasil</a:t>
            </a:r>
            <a:r>
              <a:rPr lang="en-ID" sz="3200" dirty="0"/>
              <a:t> </a:t>
            </a:r>
            <a:r>
              <a:rPr lang="en-ID" sz="3200" dirty="0" err="1"/>
              <a:t>pengukuran</a:t>
            </a:r>
            <a:r>
              <a:rPr lang="en-ID" sz="3200" dirty="0"/>
              <a:t> </a:t>
            </a:r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berulang</a:t>
            </a:r>
            <a:r>
              <a:rPr lang="en-ID" sz="3200" dirty="0"/>
              <a:t>, dan </a:t>
            </a:r>
            <a:r>
              <a:rPr lang="en-ID" sz="3200" dirty="0" err="1"/>
              <a:t>tekanan</a:t>
            </a:r>
            <a:r>
              <a:rPr lang="en-ID" sz="3200" dirty="0"/>
              <a:t> </a:t>
            </a:r>
            <a:r>
              <a:rPr lang="en-ID" sz="3200" dirty="0" err="1"/>
              <a:t>darah</a:t>
            </a:r>
            <a:r>
              <a:rPr lang="en-ID" sz="3200" dirty="0"/>
              <a:t> &gt; 135/85 mmHg </a:t>
            </a:r>
            <a:r>
              <a:rPr lang="en-ID" sz="3200" dirty="0" err="1"/>
              <a:t>menandakan</a:t>
            </a:r>
            <a:r>
              <a:rPr lang="en-ID" sz="3200" dirty="0"/>
              <a:t> </a:t>
            </a:r>
            <a:r>
              <a:rPr lang="en-ID" sz="3200" dirty="0" err="1"/>
              <a:t>adanya</a:t>
            </a:r>
            <a:r>
              <a:rPr lang="en-ID" sz="3200" dirty="0"/>
              <a:t> </a:t>
            </a:r>
            <a:r>
              <a:rPr lang="en-ID" sz="3200" dirty="0" err="1"/>
              <a:t>hipertensi</a:t>
            </a:r>
            <a:r>
              <a:rPr lang="en-ID" sz="3200" dirty="0"/>
              <a:t>.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558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0" y="464670"/>
            <a:ext cx="12192000" cy="90403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</a:t>
            </a: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3200" dirty="0" err="1"/>
              <a:t>Terdapat</a:t>
            </a:r>
            <a:r>
              <a:rPr lang="en-ID" sz="3200" dirty="0"/>
              <a:t> </a:t>
            </a:r>
            <a:r>
              <a:rPr lang="en-ID" sz="3200" dirty="0" err="1"/>
              <a:t>beberapa</a:t>
            </a:r>
            <a:r>
              <a:rPr lang="en-ID" sz="3200" dirty="0"/>
              <a:t> </a:t>
            </a:r>
            <a:r>
              <a:rPr lang="en-ID" sz="3200" dirty="0" err="1"/>
              <a:t>karakteristik</a:t>
            </a:r>
            <a:r>
              <a:rPr lang="en-ID" sz="3200" dirty="0"/>
              <a:t> </a:t>
            </a:r>
            <a:r>
              <a:rPr lang="en-ID" sz="3200" dirty="0" err="1"/>
              <a:t>pasien</a:t>
            </a:r>
            <a:r>
              <a:rPr lang="en-ID" sz="3200" dirty="0"/>
              <a:t> yang </a:t>
            </a:r>
            <a:r>
              <a:rPr lang="en-ID" sz="3200" dirty="0" err="1"/>
              <a:t>berisiko</a:t>
            </a:r>
            <a:r>
              <a:rPr lang="en-ID" sz="3200" dirty="0"/>
              <a:t> </a:t>
            </a:r>
            <a:r>
              <a:rPr lang="en-ID" sz="3200" dirty="0">
                <a:sym typeface="Wingdings" panose="05000000000000000000" pitchFamily="2" charset="2"/>
              </a:rPr>
              <a:t> </a:t>
            </a:r>
            <a:r>
              <a:rPr lang="en-ID" sz="3200" i="1" dirty="0"/>
              <a:t>White-Coat Hypertension</a:t>
            </a:r>
            <a:r>
              <a:rPr lang="en-ID" sz="3200" dirty="0"/>
              <a:t> </a:t>
            </a:r>
            <a:r>
              <a:rPr lang="en-ID" sz="3200" dirty="0" err="1"/>
              <a:t>ataupun</a:t>
            </a:r>
            <a:r>
              <a:rPr lang="en-ID" sz="3200" dirty="0"/>
              <a:t> </a:t>
            </a:r>
            <a:r>
              <a:rPr lang="en-ID" sz="3200" i="1" dirty="0"/>
              <a:t>Masked Hypertension </a:t>
            </a:r>
            <a:endParaRPr lang="en-ID" sz="3200" dirty="0"/>
          </a:p>
          <a:p>
            <a:r>
              <a:rPr lang="en-ID" sz="3200" dirty="0" err="1"/>
              <a:t>Risiko</a:t>
            </a:r>
            <a:r>
              <a:rPr lang="en-ID" sz="3200" dirty="0"/>
              <a:t> </a:t>
            </a:r>
            <a:r>
              <a:rPr lang="en-ID" sz="3200" dirty="0" err="1"/>
              <a:t>kerusakan</a:t>
            </a:r>
            <a:r>
              <a:rPr lang="en-ID" sz="3200" dirty="0"/>
              <a:t> target organ dan </a:t>
            </a:r>
            <a:r>
              <a:rPr lang="en-ID" sz="3200" dirty="0" err="1"/>
              <a:t>kejadian</a:t>
            </a:r>
            <a:r>
              <a:rPr lang="en-ID" sz="3200" dirty="0"/>
              <a:t> </a:t>
            </a:r>
            <a:r>
              <a:rPr lang="en-ID" sz="3200" dirty="0" err="1"/>
              <a:t>kardiovaskular</a:t>
            </a:r>
            <a:r>
              <a:rPr lang="en-ID" sz="3200" dirty="0"/>
              <a:t> pada </a:t>
            </a:r>
            <a:r>
              <a:rPr lang="en-ID" sz="3200" dirty="0" err="1"/>
              <a:t>pasien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i="1" dirty="0"/>
              <a:t>MH </a:t>
            </a:r>
            <a:r>
              <a:rPr lang="en-ID" sz="3200" dirty="0" err="1"/>
              <a:t>lebih</a:t>
            </a:r>
            <a:r>
              <a:rPr lang="en-ID" sz="3200" dirty="0"/>
              <a:t> </a:t>
            </a:r>
            <a:r>
              <a:rPr lang="en-ID" sz="3200" dirty="0" err="1"/>
              <a:t>tinggi</a:t>
            </a:r>
            <a:r>
              <a:rPr lang="en-ID" sz="3200" dirty="0"/>
              <a:t> </a:t>
            </a:r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signifikan</a:t>
            </a:r>
            <a:r>
              <a:rPr lang="en-ID" sz="3200" dirty="0"/>
              <a:t> pada </a:t>
            </a:r>
            <a:r>
              <a:rPr lang="en-ID" sz="3200" dirty="0" err="1"/>
              <a:t>individu</a:t>
            </a:r>
            <a:r>
              <a:rPr lang="en-ID" sz="3200" dirty="0"/>
              <a:t> </a:t>
            </a:r>
            <a:r>
              <a:rPr lang="en-ID" sz="3200" dirty="0" err="1"/>
              <a:t>tanpa</a:t>
            </a:r>
            <a:r>
              <a:rPr lang="en-ID" sz="3200" dirty="0"/>
              <a:t> </a:t>
            </a:r>
            <a:r>
              <a:rPr lang="en-ID" sz="3200" dirty="0" err="1"/>
              <a:t>hipertensi</a:t>
            </a:r>
            <a:r>
              <a:rPr lang="en-ID" sz="3200" dirty="0"/>
              <a:t>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pasien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i="1" dirty="0"/>
              <a:t>WCH</a:t>
            </a:r>
            <a:r>
              <a:rPr lang="en-ID" sz="3200" dirty="0"/>
              <a:t>, dan </a:t>
            </a:r>
            <a:r>
              <a:rPr lang="en-ID" sz="3200" dirty="0" err="1"/>
              <a:t>hampir</a:t>
            </a:r>
            <a:r>
              <a:rPr lang="en-ID" sz="3200" dirty="0"/>
              <a:t> </a:t>
            </a:r>
            <a:r>
              <a:rPr lang="en-ID" sz="3200" dirty="0" err="1"/>
              <a:t>sama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pasien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i="1" dirty="0"/>
              <a:t>sustained hypertension</a:t>
            </a:r>
            <a:r>
              <a:rPr lang="en-ID" sz="3200" dirty="0"/>
              <a:t>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137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E8AB91-62BB-F1C5-6FDA-7A315D62A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7241"/>
            <a:ext cx="9144000" cy="923517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Kasih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6691A0-2F5D-A380-E44C-D1AFC7CC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79" y="226234"/>
            <a:ext cx="1582734" cy="183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6A50E3-6A84-DF43-A958-099F6F5A9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28" y="21588"/>
            <a:ext cx="6879771" cy="6836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3DD368-909E-C84F-8922-79104A2BB452}"/>
              </a:ext>
            </a:extLst>
          </p:cNvPr>
          <p:cNvSpPr txBox="1"/>
          <p:nvPr/>
        </p:nvSpPr>
        <p:spPr>
          <a:xfrm>
            <a:off x="10435771" y="6357256"/>
            <a:ext cx="11901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JSH 2019</a:t>
            </a:r>
          </a:p>
        </p:txBody>
      </p:sp>
    </p:spTree>
    <p:extLst>
      <p:ext uri="{BB962C8B-B14F-4D97-AF65-F5344CB8AC3E}">
        <p14:creationId xmlns:p14="http://schemas.microsoft.com/office/powerpoint/2010/main" val="3327631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365125"/>
            <a:ext cx="5022760" cy="3086413"/>
          </a:xfrm>
        </p:spPr>
        <p:txBody>
          <a:bodyPr>
            <a:normAutofit/>
          </a:bodyPr>
          <a:lstStyle/>
          <a:p>
            <a:r>
              <a:rPr lang="en-US" b="1" dirty="0" err="1"/>
              <a:t>Alur</a:t>
            </a:r>
            <a:r>
              <a:rPr lang="en-US" b="1" dirty="0"/>
              <a:t> </a:t>
            </a:r>
            <a:r>
              <a:rPr lang="en-US" b="1" dirty="0" err="1"/>
              <a:t>Panduan</a:t>
            </a:r>
            <a:r>
              <a:rPr lang="en-US" b="1" dirty="0"/>
              <a:t> </a:t>
            </a:r>
            <a:r>
              <a:rPr lang="en-US" b="1" dirty="0" err="1"/>
              <a:t>Inisiasi</a:t>
            </a:r>
            <a:r>
              <a:rPr lang="en-US" b="1" dirty="0"/>
              <a:t> </a:t>
            </a:r>
            <a:r>
              <a:rPr lang="en-US" b="1" dirty="0" err="1"/>
              <a:t>Terapi</a:t>
            </a:r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Klasifikasi</a:t>
            </a:r>
            <a:r>
              <a:rPr lang="en-US" b="1" dirty="0"/>
              <a:t> </a:t>
            </a:r>
            <a:r>
              <a:rPr lang="en-US" b="1" dirty="0" err="1"/>
              <a:t>Hipertensi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82" t="15464" r="30420" b="6102"/>
          <a:stretch/>
        </p:blipFill>
        <p:spPr>
          <a:xfrm>
            <a:off x="5164429" y="-1"/>
            <a:ext cx="678036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9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98" t="15167" r="7789" b="8767"/>
          <a:stretch/>
        </p:blipFill>
        <p:spPr>
          <a:xfrm>
            <a:off x="0" y="0"/>
            <a:ext cx="12192000" cy="684136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E726991-AFAD-198E-7CCB-BA8C64DE6F60}"/>
              </a:ext>
            </a:extLst>
          </p:cNvPr>
          <p:cNvSpPr/>
          <p:nvPr/>
        </p:nvSpPr>
        <p:spPr>
          <a:xfrm>
            <a:off x="3344092" y="2157549"/>
            <a:ext cx="1097280" cy="19333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" y="365125"/>
            <a:ext cx="3979572" cy="2674289"/>
          </a:xfrm>
        </p:spPr>
        <p:txBody>
          <a:bodyPr/>
          <a:lstStyle/>
          <a:p>
            <a:r>
              <a:rPr lang="fi-FI" b="1" dirty="0"/>
              <a:t>Strategi Penatalaksanaan Hipertensi Tanpa Komplikasi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45" t="14575" r="25926" b="4919"/>
          <a:stretch/>
        </p:blipFill>
        <p:spPr>
          <a:xfrm>
            <a:off x="4437846" y="0"/>
            <a:ext cx="6915954" cy="68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83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99" t="35294" r="12947" b="18155"/>
          <a:stretch/>
        </p:blipFill>
        <p:spPr>
          <a:xfrm>
            <a:off x="0" y="2021982"/>
            <a:ext cx="12192000" cy="44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4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98" t="13094" r="8454" b="12022"/>
          <a:stretch/>
        </p:blipFill>
        <p:spPr>
          <a:xfrm>
            <a:off x="95793" y="151789"/>
            <a:ext cx="11982996" cy="6614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590" y="5336496"/>
            <a:ext cx="7332617" cy="1290728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Prevalensi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Hipertensi</a:t>
            </a:r>
            <a:r>
              <a:rPr lang="en-US" sz="2800" b="1" dirty="0">
                <a:solidFill>
                  <a:srgbClr val="C00000"/>
                </a:solidFill>
              </a:rPr>
              <a:t> (</a:t>
            </a:r>
            <a:r>
              <a:rPr lang="en-US" sz="2800" b="1" dirty="0" err="1">
                <a:solidFill>
                  <a:srgbClr val="C00000"/>
                </a:solidFill>
              </a:rPr>
              <a:t>usia</a:t>
            </a:r>
            <a:r>
              <a:rPr lang="en-US" sz="2800" b="1" dirty="0">
                <a:solidFill>
                  <a:srgbClr val="C00000"/>
                </a:solidFill>
              </a:rPr>
              <a:t> ≥ 18 </a:t>
            </a:r>
            <a:r>
              <a:rPr lang="en-US" sz="2800" b="1" dirty="0" err="1">
                <a:solidFill>
                  <a:srgbClr val="C00000"/>
                </a:solidFill>
              </a:rPr>
              <a:t>tahun</a:t>
            </a:r>
            <a:r>
              <a:rPr lang="en-US" sz="2800" b="1" dirty="0">
                <a:solidFill>
                  <a:srgbClr val="C00000"/>
                </a:solidFill>
              </a:rPr>
              <a:t>) 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C00000"/>
                </a:solidFill>
              </a:rPr>
              <a:t>34,1% di </a:t>
            </a:r>
            <a:r>
              <a:rPr lang="en-US" sz="2800" b="1" dirty="0" err="1">
                <a:solidFill>
                  <a:srgbClr val="C00000"/>
                </a:solidFill>
              </a:rPr>
              <a:t>tahun</a:t>
            </a:r>
            <a:r>
              <a:rPr lang="en-US" sz="2800" b="1" dirty="0">
                <a:solidFill>
                  <a:srgbClr val="C00000"/>
                </a:solidFill>
              </a:rPr>
              <a:t> 2018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F7D95F-3031-55E6-AEBE-C2998781E937}"/>
              </a:ext>
            </a:extLst>
          </p:cNvPr>
          <p:cNvSpPr/>
          <p:nvPr/>
        </p:nvSpPr>
        <p:spPr>
          <a:xfrm>
            <a:off x="3535680" y="2333897"/>
            <a:ext cx="531223" cy="344859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 HIPERTENSI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1723"/>
            <a:ext cx="10515600" cy="4351338"/>
          </a:xfrm>
        </p:spPr>
        <p:txBody>
          <a:bodyPr/>
          <a:lstStyle/>
          <a:p>
            <a:pPr algn="just"/>
            <a:r>
              <a:rPr lang="en-US" dirty="0"/>
              <a:t>Diagnosis </a:t>
            </a:r>
            <a:r>
              <a:rPr lang="en-US" dirty="0" err="1"/>
              <a:t>hipertensi</a:t>
            </a:r>
            <a:r>
              <a:rPr lang="en-US" dirty="0"/>
              <a:t> </a:t>
            </a:r>
            <a:r>
              <a:rPr lang="en-US" dirty="0" err="1"/>
              <a:t>ditegakkan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marL="0" indent="0" algn="just">
              <a:buNone/>
            </a:pPr>
            <a:r>
              <a:rPr lang="en-US" dirty="0"/>
              <a:t>TDS (</a:t>
            </a:r>
            <a:r>
              <a:rPr lang="en-US" dirty="0" err="1"/>
              <a:t>Tekanan</a:t>
            </a:r>
            <a:r>
              <a:rPr lang="en-US" dirty="0"/>
              <a:t> Darah </a:t>
            </a:r>
            <a:r>
              <a:rPr lang="en-US" dirty="0" err="1"/>
              <a:t>Sistolik</a:t>
            </a:r>
            <a:r>
              <a:rPr lang="en-US" dirty="0"/>
              <a:t>) ≥140 mmHg dan/</a:t>
            </a:r>
            <a:r>
              <a:rPr lang="en-US" dirty="0" err="1"/>
              <a:t>atau</a:t>
            </a:r>
            <a:r>
              <a:rPr lang="en-US" dirty="0"/>
              <a:t> TDD (</a:t>
            </a:r>
            <a:r>
              <a:rPr lang="en-US" dirty="0" err="1"/>
              <a:t>Tekanan</a:t>
            </a:r>
            <a:r>
              <a:rPr lang="en-US" dirty="0"/>
              <a:t> Darah </a:t>
            </a:r>
            <a:r>
              <a:rPr lang="en-US" dirty="0" err="1"/>
              <a:t>Diastolik</a:t>
            </a:r>
            <a:r>
              <a:rPr lang="en-US" dirty="0"/>
              <a:t>) ≥90 mmHg pada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di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Kesehatan.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23B6F-60E3-C60A-548D-66040D20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546" y="4449677"/>
            <a:ext cx="3243172" cy="20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5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00" t="53973" r="56394" b="22468"/>
          <a:stretch/>
        </p:blipFill>
        <p:spPr>
          <a:xfrm>
            <a:off x="187231" y="448155"/>
            <a:ext cx="11817537" cy="51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7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E394-BD05-F547-A421-989174C7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Penapisan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Deteksi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Dini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Hipertensi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3C01B-0240-9C49-85CA-AC206E06E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05" y="2096293"/>
            <a:ext cx="7305339" cy="3112400"/>
          </a:xfrm>
          <a:solidFill>
            <a:schemeClr val="bg1"/>
          </a:solidFill>
        </p:spPr>
        <p:txBody>
          <a:bodyPr/>
          <a:lstStyle/>
          <a:p>
            <a:r>
              <a:rPr lang="en-ID" dirty="0" err="1"/>
              <a:t>Penapisan</a:t>
            </a:r>
            <a:r>
              <a:rPr lang="en-ID" dirty="0"/>
              <a:t> dan </a:t>
            </a:r>
            <a:r>
              <a:rPr lang="en-ID" dirty="0" err="1"/>
              <a:t>deteksi</a:t>
            </a:r>
            <a:r>
              <a:rPr lang="en-ID" dirty="0"/>
              <a:t> </a:t>
            </a:r>
            <a:r>
              <a:rPr lang="en-ID" dirty="0" err="1"/>
              <a:t>hipertensi</a:t>
            </a:r>
            <a:r>
              <a:rPr lang="en-ID" dirty="0"/>
              <a:t> </a:t>
            </a:r>
            <a:r>
              <a:rPr lang="en-ID" dirty="0" err="1"/>
              <a:t>direkomendasikan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berusia</a:t>
            </a:r>
            <a:r>
              <a:rPr lang="en-ID" dirty="0"/>
              <a:t> &gt;18 </a:t>
            </a:r>
            <a:r>
              <a:rPr lang="en-ID" dirty="0" err="1"/>
              <a:t>tahun</a:t>
            </a:r>
            <a:r>
              <a:rPr lang="en-ID" dirty="0"/>
              <a:t>. </a:t>
            </a:r>
          </a:p>
          <a:p>
            <a:r>
              <a:rPr lang="en-ID" dirty="0"/>
              <a:t>Pada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berusia</a:t>
            </a:r>
            <a:r>
              <a:rPr lang="en-ID" dirty="0"/>
              <a:t> &gt;50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penapisan</a:t>
            </a:r>
            <a:r>
              <a:rPr lang="en-ID" dirty="0"/>
              <a:t> </a:t>
            </a:r>
            <a:r>
              <a:rPr lang="en-ID" dirty="0" err="1"/>
              <a:t>hipertensi</a:t>
            </a:r>
            <a:r>
              <a:rPr lang="en-ID" dirty="0"/>
              <a:t> </a:t>
            </a:r>
            <a:r>
              <a:rPr lang="en-ID" dirty="0" err="1"/>
              <a:t>ditingkatkan</a:t>
            </a:r>
            <a:r>
              <a:rPr lang="en-ID" dirty="0"/>
              <a:t> </a:t>
            </a:r>
            <a:r>
              <a:rPr lang="en-ID" dirty="0" err="1"/>
              <a:t>sehubungan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</a:t>
            </a:r>
            <a:r>
              <a:rPr lang="en-ID" dirty="0" err="1"/>
              <a:t>prevalensi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sistolik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731F1-191F-5245-8B8E-9E85D3AF4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344" y="1988793"/>
            <a:ext cx="4167722" cy="42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071789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Penapisan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Diagnosis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Hipertensi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51" t="20676" r="23343" b="5806"/>
          <a:stretch/>
        </p:blipFill>
        <p:spPr>
          <a:xfrm>
            <a:off x="3038433" y="1690688"/>
            <a:ext cx="5905269" cy="46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89206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Pengukuran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Tekanan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   1. </a:t>
            </a:r>
            <a:r>
              <a:rPr lang="en-US" dirty="0" err="1"/>
              <a:t>Klinik</a:t>
            </a:r>
            <a:r>
              <a:rPr lang="en-US" dirty="0"/>
              <a:t> /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2.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 (HBPM dan ABPM) </a:t>
            </a:r>
          </a:p>
          <a:p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 &gt;140/90 mmHg,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(HBPM) &gt;135/85 mmHg </a:t>
            </a:r>
            <a:r>
              <a:rPr lang="en-US" dirty="0" err="1"/>
              <a:t>dan</a:t>
            </a:r>
            <a:r>
              <a:rPr lang="en-US" dirty="0"/>
              <a:t> rata-rata ABPM 24 jam &gt;130/80 mmHg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hipertensi</a:t>
            </a:r>
            <a:r>
              <a:rPr lang="en-US" dirty="0"/>
              <a:t>. </a:t>
            </a:r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(HBPM)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, diagnosis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(HBPM)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direkomendasikan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56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482</TotalTime>
  <Words>904</Words>
  <Application>Microsoft Office PowerPoint</Application>
  <PresentationFormat>Widescreen</PresentationFormat>
  <Paragraphs>133</Paragraphs>
  <Slides>31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Gill Sans MT</vt:lpstr>
      <vt:lpstr>Office Theme</vt:lpstr>
      <vt:lpstr>1_Office Theme</vt:lpstr>
      <vt:lpstr>PERAN HBPM DALAM DIAGNOSIS DINI &amp; EVALUASI HIPERTENSI</vt:lpstr>
      <vt:lpstr>HIPERTENSI </vt:lpstr>
      <vt:lpstr>PowerPoint Presentation</vt:lpstr>
      <vt:lpstr>Prevalensi Hipertensi (usia ≥ 18 tahun)  34,1% di tahun 2018</vt:lpstr>
      <vt:lpstr>DEFINISI HIPERTENSI</vt:lpstr>
      <vt:lpstr>PowerPoint Presentation</vt:lpstr>
      <vt:lpstr>Penapisan dan Deteksi Dini Hipertensi</vt:lpstr>
      <vt:lpstr>Penapisan dan Diagnosis Hipertensi</vt:lpstr>
      <vt:lpstr>Pengukuran Tekanan Darah</vt:lpstr>
      <vt:lpstr>PowerPoint Presentation</vt:lpstr>
      <vt:lpstr>Batasan Tekanan Darah untuk Diagnosis Hipertensi</vt:lpstr>
      <vt:lpstr>Kegunaan HBPM</vt:lpstr>
      <vt:lpstr>PowerPoint Presentation</vt:lpstr>
      <vt:lpstr>Cara pengukuran HBPM </vt:lpstr>
      <vt:lpstr>Cara pengukuran HBPM </vt:lpstr>
      <vt:lpstr>PowerPoint Presentation</vt:lpstr>
      <vt:lpstr>PowerPoint Presentation</vt:lpstr>
      <vt:lpstr>PowerPoint Presentation</vt:lpstr>
      <vt:lpstr>White Coat Hypertension </vt:lpstr>
      <vt:lpstr>White Coat Hypertension</vt:lpstr>
      <vt:lpstr>Masked hypertension </vt:lpstr>
      <vt:lpstr>Masked Hypertension</vt:lpstr>
      <vt:lpstr>Risiko Tinggi Masked Hypertension</vt:lpstr>
      <vt:lpstr>PowerPoint Presentation</vt:lpstr>
      <vt:lpstr>Kesimpulan</vt:lpstr>
      <vt:lpstr>Kesimpulan</vt:lpstr>
      <vt:lpstr>Terima Kasih</vt:lpstr>
      <vt:lpstr>PowerPoint Presentation</vt:lpstr>
      <vt:lpstr>Alur Panduan Inisiasi Terapi Obat Sesuai dengan Klasifikasi Hipertensi</vt:lpstr>
      <vt:lpstr>Strategi Penatalaksanaan Hipertensi Tanpa Komplikasi</vt:lpstr>
      <vt:lpstr>Target Tekanan Darah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Hipertensi dan HBPM/PTDM</dc:title>
  <dc:creator>bsyaga@gmail.com</dc:creator>
  <cp:lastModifiedBy>Aulia Rizki Maulana</cp:lastModifiedBy>
  <cp:revision>22</cp:revision>
  <dcterms:created xsi:type="dcterms:W3CDTF">2022-04-24T23:57:33Z</dcterms:created>
  <dcterms:modified xsi:type="dcterms:W3CDTF">2022-05-16T14:30:56Z</dcterms:modified>
</cp:coreProperties>
</file>